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embeddedFontLst>
    <p:embeddedFont>
      <p:font typeface="Roboto Slab"/>
      <p:regular r:id="rId64"/>
      <p:bold r:id="rId65"/>
    </p:embeddedFont>
    <p:embeddedFont>
      <p:font typeface="Robo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RobotoSlab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Roboto-regular.fntdata"/><Relationship Id="rId21" Type="http://schemas.openxmlformats.org/officeDocument/2006/relationships/slide" Target="slides/slide17.xml"/><Relationship Id="rId65" Type="http://schemas.openxmlformats.org/officeDocument/2006/relationships/font" Target="fonts/RobotoSlab-bold.fntdata"/><Relationship Id="rId24" Type="http://schemas.openxmlformats.org/officeDocument/2006/relationships/slide" Target="slides/slide20.xml"/><Relationship Id="rId68" Type="http://schemas.openxmlformats.org/officeDocument/2006/relationships/font" Target="fonts/Roboto-italic.fntdata"/><Relationship Id="rId23" Type="http://schemas.openxmlformats.org/officeDocument/2006/relationships/slide" Target="slides/slide19.xml"/><Relationship Id="rId67" Type="http://schemas.openxmlformats.org/officeDocument/2006/relationships/font" Target="fonts/Roboto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Chipmunk2D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Portable 2-dimensional real-time rigid body physics engine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Box2D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Free open source 2-dimensional physics simulation engine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10" Type="http://schemas.openxmlformats.org/officeDocument/2006/relationships/image" Target="../media/image4.png"/><Relationship Id="rId9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34.png"/><Relationship Id="rId7" Type="http://schemas.openxmlformats.org/officeDocument/2006/relationships/image" Target="../media/image5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cocos2d/cocos2d-x" TargetMode="External"/><Relationship Id="rId4" Type="http://schemas.openxmlformats.org/officeDocument/2006/relationships/hyperlink" Target="https://www.python.org/downloads/release/python-2714/" TargetMode="External"/><Relationship Id="rId5" Type="http://schemas.openxmlformats.org/officeDocument/2006/relationships/hyperlink" Target="http://www-us.apache.org/dist//ant/binaries/apache-ant-1.10.2-bin.zip" TargetMode="External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cocos2d-x.org/download" TargetMode="External"/><Relationship Id="rId4" Type="http://schemas.openxmlformats.org/officeDocument/2006/relationships/hyperlink" Target="https://github.com/cocos2d/cocos2d-x" TargetMode="External"/><Relationship Id="rId5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Relationship Id="rId8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wijanarko-sukma/pong-game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v-play.net/doc/vplay-different-screen-sizes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2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discuss.cocos2d-x.org" TargetMode="External"/><Relationship Id="rId4" Type="http://schemas.openxmlformats.org/officeDocument/2006/relationships/image" Target="../media/image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Relationship Id="rId4" Type="http://schemas.openxmlformats.org/officeDocument/2006/relationships/hyperlink" Target="http://cocos2d-x.org/" TargetMode="External"/><Relationship Id="rId5" Type="http://schemas.openxmlformats.org/officeDocument/2006/relationships/hyperlink" Target="https://github.com/cocos2d/cocos2d-x/" TargetMode="External"/><Relationship Id="rId6" Type="http://schemas.openxmlformats.org/officeDocument/2006/relationships/hyperlink" Target="http://cocos2d-x.org/docs/cocos2d-x/en/basic_concepts/" TargetMode="External"/><Relationship Id="rId7" Type="http://schemas.openxmlformats.org/officeDocument/2006/relationships/hyperlink" Target="https://www.gamedev.net/articles/programming/general-and-gameplay-programming/the-entity-component-system-c-game-design-pattern-part-1-r4803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Game Development</a:t>
            </a:r>
            <a:endParaRPr/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Wijanarko Sukma</a:t>
            </a:r>
            <a:endParaRPr/>
          </a:p>
        </p:txBody>
      </p:sp>
      <p:pic>
        <p:nvPicPr>
          <p:cNvPr descr="cocos2dx_landscape_small.png"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Platforms</a:t>
            </a:r>
            <a:endParaRPr/>
          </a:p>
        </p:txBody>
      </p:sp>
      <p:pic>
        <p:nvPicPr>
          <p:cNvPr descr="cocos2dx_landscape_small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414" y="3264873"/>
            <a:ext cx="1462675" cy="146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409" y="3180900"/>
            <a:ext cx="1386555" cy="1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638" y="1435363"/>
            <a:ext cx="1314550" cy="13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3424" y="1361301"/>
            <a:ext cx="1462675" cy="1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3050" y="2982950"/>
            <a:ext cx="1686475" cy="1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8538" y="1480385"/>
            <a:ext cx="1224500" cy="12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0989" y="3070012"/>
            <a:ext cx="1314573" cy="15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87900" y="153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descr="cocos2dx_landscape_small.pn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38" y="922975"/>
            <a:ext cx="8190726" cy="408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Requirements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Coc</a:t>
            </a:r>
            <a:r>
              <a:rPr lang="en"/>
              <a:t>os2d-x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https://github.com/cocos2d/cocos2d-x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2.7.5 (</a:t>
            </a:r>
            <a:r>
              <a:rPr lang="en" u="sng">
                <a:solidFill>
                  <a:schemeClr val="hlink"/>
                </a:solidFill>
                <a:hlinkClick r:id="rId4"/>
              </a:rPr>
              <a:t>download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Apache ANT (</a:t>
            </a:r>
            <a:r>
              <a:rPr lang="en" u="sng">
                <a:solidFill>
                  <a:schemeClr val="hlink"/>
                </a:solidFill>
                <a:hlinkClick r:id="rId5"/>
              </a:rPr>
              <a:t>download</a:t>
            </a:r>
            <a:r>
              <a:rPr lang="en"/>
              <a:t>)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cos2dx_landscape_small.png"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Platform Req</a:t>
            </a:r>
            <a:r>
              <a:rPr lang="en"/>
              <a:t>.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Windows 7+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Studio 2015+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cos2dx_landscape_small.png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and OS X Platform </a:t>
            </a:r>
            <a:r>
              <a:rPr lang="en"/>
              <a:t>Req.</a:t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MacOS X 10.7+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Xcode 8+</a:t>
            </a:r>
            <a:endParaRPr/>
          </a:p>
        </p:txBody>
      </p:sp>
      <p:pic>
        <p:nvPicPr>
          <p:cNvPr descr="cocos2dx_landscape_small.pn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Platform </a:t>
            </a:r>
            <a:r>
              <a:rPr lang="en"/>
              <a:t>Req.</a:t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OS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Studio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SDK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NDK r16+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JRE or JDK 1.6+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cos2dx_landscape_small.png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Platform </a:t>
            </a:r>
            <a:r>
              <a:rPr lang="en"/>
              <a:t>Req.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Ubuntu 12.10+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CMake 2.6+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cos2dx_landscape_small.pn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 using Cocos2d-x</a:t>
            </a:r>
            <a:endParaRPr/>
          </a:p>
        </p:txBody>
      </p:sp>
      <p:pic>
        <p:nvPicPr>
          <p:cNvPr descr="cocos2dx_landscape_small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319500" y="3852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Raiders Quest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Alkemis Games</a:t>
            </a:r>
            <a:endParaRPr b="1" sz="1500">
              <a:solidFill>
                <a:schemeClr val="accent5"/>
              </a:solidFill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288" y="304800"/>
            <a:ext cx="6307421" cy="35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319500" y="3852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Avengers Alliance</a:t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25" y="370275"/>
            <a:ext cx="6106950" cy="34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Marvel Entertainment</a:t>
            </a:r>
            <a:endParaRPr b="1" sz="1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C++ and C# Programmer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x-Technical Director and Lead Game Programmer at Alkemis Games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Raiders Quest RPG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Spheres by BoBoiBoy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ex-Game Programmer at Studio Selamat Pagi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Berangkat! Street Food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ex-Embedded System Programmer at Infoglobal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319500" y="3852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BADLAND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Frogmind</a:t>
            </a:r>
            <a:endParaRPr b="1" sz="1500">
              <a:solidFill>
                <a:schemeClr val="accent5"/>
              </a:solidFill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25" y="493900"/>
            <a:ext cx="5557750" cy="3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319500" y="3852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Brave Frontier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Gumi</a:t>
            </a:r>
            <a:endParaRPr b="1" sz="1500">
              <a:solidFill>
                <a:schemeClr val="accent5"/>
              </a:solidFill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404675"/>
            <a:ext cx="6896101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319500" y="3852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Fantasy: Record Keeper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DeNA Co., Ltd.</a:t>
            </a:r>
            <a:endParaRPr b="1" sz="1500">
              <a:solidFill>
                <a:schemeClr val="accent5"/>
              </a:solidFill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488" y="395325"/>
            <a:ext cx="5901022" cy="33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pic>
        <p:nvPicPr>
          <p:cNvPr descr="cocos2dx_landscape_small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</a:t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http://www.cocos2d-x.org/download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 the column, Cocos2d-x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Click, “Download 3.16”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Unzip 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 download the source from github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u="sng">
                <a:solidFill>
                  <a:schemeClr val="accent5"/>
                </a:solidFill>
                <a:hlinkClick r:id="rId4"/>
              </a:rPr>
              <a:t>https://github.com/cocos2d/cocos2d-x</a:t>
            </a:r>
            <a:endParaRPr/>
          </a:p>
        </p:txBody>
      </p:sp>
      <p:pic>
        <p:nvPicPr>
          <p:cNvPr descr="cocos2dx_landscape_small.png"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Variables</a:t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ANDROID_SDK_ROOT: path to Android SDK directory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NDK_ROOT: path to Android NDK directory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ANT_ROOT: path to Apache Ant binary</a:t>
            </a:r>
            <a:endParaRPr/>
          </a:p>
        </p:txBody>
      </p:sp>
      <p:pic>
        <p:nvPicPr>
          <p:cNvPr descr="cocos2dx_landscape_small.png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825" y="2800275"/>
            <a:ext cx="58483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command line or terminal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Cocos2d-x root directory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setup.py using python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modify the path and other environment variables</a:t>
            </a:r>
            <a:endParaRPr/>
          </a:p>
        </p:txBody>
      </p:sp>
      <p:pic>
        <p:nvPicPr>
          <p:cNvPr descr="cocos2dx_landscape_small.png"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Concepts</a:t>
            </a:r>
            <a:endParaRPr/>
          </a:p>
        </p:txBody>
      </p:sp>
      <p:pic>
        <p:nvPicPr>
          <p:cNvPr descr="cocos2dx_landscape_small.png"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6223825" y="3925175"/>
            <a:ext cx="1658100" cy="870900"/>
          </a:xfrm>
          <a:prstGeom prst="wedgeEllipseCallout">
            <a:avLst>
              <a:gd fmla="val -61649" name="adj1"/>
              <a:gd fmla="val -6436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Game Loop</a:t>
            </a:r>
            <a:endParaRPr b="1" sz="1700"/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</a:t>
            </a:r>
            <a:endParaRPr/>
          </a:p>
        </p:txBody>
      </p:sp>
      <p:pic>
        <p:nvPicPr>
          <p:cNvPr descr="cocos2dx_landscape_small.png"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600" y="1750675"/>
            <a:ext cx="2540800" cy="27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6336950" y="1334225"/>
            <a:ext cx="1658100" cy="870900"/>
          </a:xfrm>
          <a:prstGeom prst="wedgeEllipseCallout">
            <a:avLst>
              <a:gd fmla="val -71242" name="adj1"/>
              <a:gd fmla="val 4685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Viewport</a:t>
            </a:r>
            <a:endParaRPr b="1" sz="1700"/>
          </a:p>
        </p:txBody>
      </p:sp>
      <p:sp>
        <p:nvSpPr>
          <p:cNvPr id="257" name="Shape 257"/>
          <p:cNvSpPr/>
          <p:nvPr/>
        </p:nvSpPr>
        <p:spPr>
          <a:xfrm>
            <a:off x="1102925" y="1623925"/>
            <a:ext cx="1658100" cy="870900"/>
          </a:xfrm>
          <a:prstGeom prst="wedgeEllipseCallout">
            <a:avLst>
              <a:gd fmla="val 63108" name="adj1"/>
              <a:gd fmla="val 5555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FPS</a:t>
            </a:r>
            <a:endParaRPr b="1" sz="1700"/>
          </a:p>
        </p:txBody>
      </p:sp>
      <p:sp>
        <p:nvSpPr>
          <p:cNvPr id="258" name="Shape 258"/>
          <p:cNvSpPr/>
          <p:nvPr/>
        </p:nvSpPr>
        <p:spPr>
          <a:xfrm>
            <a:off x="6599500" y="2568750"/>
            <a:ext cx="1658100" cy="870900"/>
          </a:xfrm>
          <a:prstGeom prst="wedgeEllipseCallout">
            <a:avLst>
              <a:gd fmla="val -81121" name="adj1"/>
              <a:gd fmla="val -927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Scenes Flow</a:t>
            </a:r>
            <a:endParaRPr b="1" sz="1700"/>
          </a:p>
        </p:txBody>
      </p:sp>
      <p:sp>
        <p:nvSpPr>
          <p:cNvPr id="259" name="Shape 259"/>
          <p:cNvSpPr/>
          <p:nvPr/>
        </p:nvSpPr>
        <p:spPr>
          <a:xfrm>
            <a:off x="712150" y="2974625"/>
            <a:ext cx="1658100" cy="870900"/>
          </a:xfrm>
          <a:prstGeom prst="wedgeEllipseCallout">
            <a:avLst>
              <a:gd fmla="val 84764" name="adj1"/>
              <a:gd fmla="val -304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Camera</a:t>
            </a:r>
            <a:endParaRPr b="1"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Right-handed Coordinate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87900" y="1489825"/>
            <a:ext cx="4565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Origin (0, 0) is located at bottom left screen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X position increases to the right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 position increases to the top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 position increases to the front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Counter-clockwise rotation</a:t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800" y="1270125"/>
            <a:ext cx="3518300" cy="351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os2dx_landscape_small.png"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and Scene Graph</a:t>
            </a:r>
            <a:endParaRPr/>
          </a:p>
        </p:txBody>
      </p:sp>
      <p:pic>
        <p:nvPicPr>
          <p:cNvPr descr="cocos2dx_landscape_small.png"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296525"/>
            <a:ext cx="45720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Object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 instantiated using cocos create function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Implements Automatic Reference Counting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.e. Scene, Layer, Sprite, Widget, etc.</a:t>
            </a:r>
            <a:endParaRPr/>
          </a:p>
        </p:txBody>
      </p:sp>
      <p:pic>
        <p:nvPicPr>
          <p:cNvPr descr="cocos2dx_landscape_small.pn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Graphics</a:t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Sprites and Spritesheets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Transition between scenes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Special effects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Particle system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Parallax scrolling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Tilemap supports: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Orthogonal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Isometric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Hexagonal</a:t>
            </a:r>
            <a:endParaRPr/>
          </a:p>
        </p:txBody>
      </p:sp>
      <p:pic>
        <p:nvPicPr>
          <p:cNvPr descr="cocos2dx_landscape_small.png"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Animation</a:t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Spritesheet animation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Skeletal animation: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cos2dx_landscape_small.png"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150" y="2296963"/>
            <a:ext cx="2258850" cy="2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525" y="2375588"/>
            <a:ext cx="2101600" cy="2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897" y="2983538"/>
            <a:ext cx="2782550" cy="88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Dispatcher</a:t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Mechanism </a:t>
            </a:r>
            <a:r>
              <a:rPr lang="en"/>
              <a:t>to </a:t>
            </a:r>
            <a:r>
              <a:rPr lang="en"/>
              <a:t>respond at user events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basics: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 objects: contain information about the user event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 listeners: encapsulate your event processing code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 dispatcher: notifies listeners of user events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.e. Touch event, Keyboard event, Custom event, etc.</a:t>
            </a:r>
            <a:endParaRPr/>
          </a:p>
        </p:txBody>
      </p:sp>
      <p:pic>
        <p:nvPicPr>
          <p:cNvPr descr="cocos2dx_landscape_small.png"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 music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 effects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Supported audio files are platform dependent</a:t>
            </a:r>
            <a:endParaRPr/>
          </a:p>
        </p:txBody>
      </p:sp>
      <p:pic>
        <p:nvPicPr>
          <p:cNvPr descr="cocos2dx_landscape_small.png"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  <p:pic>
        <p:nvPicPr>
          <p:cNvPr descr="cocos2dx_landscape_small.png"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4175" y="1626263"/>
            <a:ext cx="5050275" cy="26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975" y="2328063"/>
            <a:ext cx="38100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WebSocket API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 Request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 + SSL</a:t>
            </a:r>
            <a:endParaRPr/>
          </a:p>
        </p:txBody>
      </p:sp>
      <p:pic>
        <p:nvPicPr>
          <p:cNvPr descr="cocos2dx_landscape_small.png"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Input</a:t>
            </a:r>
            <a:endParaRPr/>
          </a:p>
        </p:txBody>
      </p:sp>
      <p:pic>
        <p:nvPicPr>
          <p:cNvPr descr="cocos2dx_landscape_small.png"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800" y="1144125"/>
            <a:ext cx="1536400" cy="15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525" y="1522538"/>
            <a:ext cx="1675825" cy="16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8650" y="1592250"/>
            <a:ext cx="1536401" cy="15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0450" y="3371575"/>
            <a:ext cx="1294550" cy="12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4775" y="3236913"/>
            <a:ext cx="1563876" cy="156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Up</a:t>
            </a:r>
            <a:endParaRPr/>
          </a:p>
        </p:txBody>
      </p:sp>
      <p:pic>
        <p:nvPicPr>
          <p:cNvPr descr="cocos2dx_landscape_small.png"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Game loop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Update timestep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Variable timestep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Fixed timestep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Game logic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251" y="0"/>
            <a:ext cx="25282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Cocos Command Options</a:t>
            </a:r>
            <a:endParaRPr/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ew - creates a new game project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ompile - compiles the game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eploy - deploy game to target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un - compile, deploy and run the game on target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uacompile - minifies lua files and compiles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</a:t>
            </a:r>
            <a:r>
              <a:rPr lang="en"/>
              <a:t>scompile - minifies JS files and compiles</a:t>
            </a:r>
            <a:endParaRPr/>
          </a:p>
        </p:txBody>
      </p:sp>
      <p:pic>
        <p:nvPicPr>
          <p:cNvPr descr="cocos2dx_landscape_small.png"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Project</a:t>
            </a:r>
            <a:endParaRPr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command line / terminal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“cocos new -l cpp -p com.wiwing.ponggame Pong-Game”</a:t>
            </a:r>
            <a:endParaRPr/>
          </a:p>
        </p:txBody>
      </p:sp>
      <p:pic>
        <p:nvPicPr>
          <p:cNvPr descr="cocos2dx_landscape_small.png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Explained</a:t>
            </a:r>
            <a:endParaRPr/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Pong-Game</a:t>
            </a:r>
            <a:r>
              <a:rPr lang="en"/>
              <a:t>: name of the game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-l </a:t>
            </a:r>
            <a:r>
              <a:rPr lang="en">
                <a:solidFill>
                  <a:schemeClr val="accent5"/>
                </a:solidFill>
              </a:rPr>
              <a:t>c</a:t>
            </a:r>
            <a:r>
              <a:rPr lang="en">
                <a:solidFill>
                  <a:schemeClr val="accent5"/>
                </a:solidFill>
              </a:rPr>
              <a:t>pp</a:t>
            </a:r>
            <a:r>
              <a:rPr lang="en"/>
              <a:t>: selected language for the game, valid values are cpp, js and lua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-p </a:t>
            </a:r>
            <a:r>
              <a:rPr lang="en">
                <a:solidFill>
                  <a:schemeClr val="accent5"/>
                </a:solidFill>
              </a:rPr>
              <a:t>c</a:t>
            </a:r>
            <a:r>
              <a:rPr lang="en">
                <a:solidFill>
                  <a:schemeClr val="accent5"/>
                </a:solidFill>
              </a:rPr>
              <a:t>om.wiwing.ponggame</a:t>
            </a:r>
            <a:r>
              <a:rPr lang="en"/>
              <a:t>: chosen package name</a:t>
            </a:r>
            <a:endParaRPr/>
          </a:p>
        </p:txBody>
      </p:sp>
      <p:pic>
        <p:nvPicPr>
          <p:cNvPr descr="cocos2dx_landscape_small.png"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Directory Structure</a:t>
            </a:r>
            <a:endParaRPr/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cocos2d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directories</a:t>
            </a:r>
            <a:endParaRPr/>
          </a:p>
        </p:txBody>
      </p:sp>
      <p:pic>
        <p:nvPicPr>
          <p:cNvPr descr="cocos2dx_landscape_small.png"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Class</a:t>
            </a:r>
            <a:endParaRPr/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AppDelegate: initialize and configure the game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Viewport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FPS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scene initialization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HelloWorldScene: </a:t>
            </a:r>
            <a:r>
              <a:rPr lang="en"/>
              <a:t>starting </a:t>
            </a:r>
            <a:r>
              <a:rPr lang="en"/>
              <a:t>scene</a:t>
            </a:r>
            <a:endParaRPr/>
          </a:p>
        </p:txBody>
      </p:sp>
      <p:pic>
        <p:nvPicPr>
          <p:cNvPr descr="cocos2dx_landscape_small.png"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Scenes</a:t>
            </a:r>
            <a:endParaRPr/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scenes: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 scene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 scene with physics enabled</a:t>
            </a:r>
            <a:endParaRPr/>
          </a:p>
        </p:txBody>
      </p:sp>
      <p:pic>
        <p:nvPicPr>
          <p:cNvPr descr="cocos2dx_landscape_small.png"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Scene</a:t>
            </a:r>
            <a:endParaRPr/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Add Title text and place it at the middle-top of the screen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Buttons: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button: place it at the middle of the screen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Exit button: place it at the middle of the screen</a:t>
            </a:r>
            <a:endParaRPr/>
          </a:p>
        </p:txBody>
      </p:sp>
      <p:pic>
        <p:nvPicPr>
          <p:cNvPr descr="cocos2dx_landscape_small.png"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</a:t>
            </a:r>
            <a:r>
              <a:rPr lang="en"/>
              <a:t>Scene</a:t>
            </a:r>
            <a:endParaRPr/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/>
              <a:t>Add Two bars at the left and right corner of the screen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Ball image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Logics</a:t>
            </a:r>
            <a:endParaRPr/>
          </a:p>
        </p:txBody>
      </p:sp>
      <p:pic>
        <p:nvPicPr>
          <p:cNvPr descr="cocos2dx_landscape_small.png"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</a:t>
            </a:r>
            <a:endParaRPr/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scoring system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winning and losing condition</a:t>
            </a:r>
            <a:endParaRPr/>
          </a:p>
        </p:txBody>
      </p:sp>
      <p:pic>
        <p:nvPicPr>
          <p:cNvPr descr="cocos2dx_landscape_small.png"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https://github.com/wijanarko-sukma/pong-game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cos2dx_landscape_small.png"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Game Development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Screen resolution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https://v-play.net/doc/vplay-different-screen-sizes/</a:t>
            </a:r>
            <a:r>
              <a:rPr lang="en"/>
              <a:t>)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Touch input (multi-touch)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Accelerometer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Gyrometer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Phone Camera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and Tricks</a:t>
            </a:r>
            <a:endParaRPr/>
          </a:p>
        </p:txBody>
      </p:sp>
      <p:pic>
        <p:nvPicPr>
          <p:cNvPr descr="cocos2dx_landscape_small.png"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Spritesheet</a:t>
            </a:r>
            <a:endParaRPr/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150" y="1296525"/>
            <a:ext cx="6791624" cy="2744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os2dx_landscape_small.png"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9-Slice</a:t>
            </a:r>
            <a:endParaRPr/>
          </a:p>
        </p:txBody>
      </p:sp>
      <p:pic>
        <p:nvPicPr>
          <p:cNvPr descr="cocos2dx_landscape_small.png"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425" y="1296525"/>
            <a:ext cx="7353140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Pool</a:t>
            </a:r>
            <a:endParaRPr/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5000351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150" y="159757"/>
            <a:ext cx="3450950" cy="483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</a:t>
            </a:r>
            <a:endParaRPr/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Data-driven approach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“Composition over Inheritance”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Consists of: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Entity: identifier of an object (</a:t>
            </a:r>
            <a:r>
              <a:rPr b="1" lang="en">
                <a:solidFill>
                  <a:srgbClr val="DD7E6B"/>
                </a:solidFill>
              </a:rPr>
              <a:t>NO DATA AND LOGIC ALLOWED</a:t>
            </a:r>
            <a:r>
              <a:rPr lang="en"/>
              <a:t>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Component: data repository that compose an object (</a:t>
            </a:r>
            <a:r>
              <a:rPr b="1" lang="en">
                <a:solidFill>
                  <a:srgbClr val="DD7E6B"/>
                </a:solidFill>
              </a:rPr>
              <a:t>NO LOGIC ALLOWED</a:t>
            </a:r>
            <a:r>
              <a:rPr lang="en"/>
              <a:t>)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System: handle specific logics for the objects</a:t>
            </a:r>
            <a:endParaRPr/>
          </a:p>
        </p:txBody>
      </p:sp>
      <p:pic>
        <p:nvPicPr>
          <p:cNvPr descr="cocos2dx_landscape_small.png"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</a:t>
            </a:r>
            <a:endParaRPr/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http://discuss.cocos2d-x.org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Forums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Tutorial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Blog</a:t>
            </a:r>
            <a:endParaRPr/>
          </a:p>
        </p:txBody>
      </p:sp>
      <p:pic>
        <p:nvPicPr>
          <p:cNvPr descr="cocos2dx_landscape_small.png" id="455" name="Shape 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pic>
        <p:nvPicPr>
          <p:cNvPr descr="cocos2dx_landscape_small.png"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cos2dx_landscape_small.png"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http://cocos2d-x.org/</a:t>
            </a:r>
            <a:r>
              <a:rPr lang="en"/>
              <a:t>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https://github.com/cocos2d/cocos2d-x/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http://cocos2d-x.org/docs/cocos2d-x/en/basic_concepts/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https://www.gamedev.net/articles/programming/general-and-gameplay-programming/the-entity-component-system-c-game-design-pattern-part-1-r4803/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pic>
        <p:nvPicPr>
          <p:cNvPr descr="cocos2dx_landscape_small.png"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Engine</a:t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113" y="3461150"/>
            <a:ext cx="2789766" cy="112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325" y="2168625"/>
            <a:ext cx="1553924" cy="15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350" y="2420525"/>
            <a:ext cx="2625300" cy="105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os2dx_landscape_small.png"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75" y="1837257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cos2dx_landscape_small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5" y="1837257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Cocos2d-x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Cross-platform Game Engine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Written in Modern C++ with extension to lua and JS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source with MIT license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code to rule them all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on iOS, Android, OS X, Windows, Linux and Web platforms</a:t>
            </a:r>
            <a:endParaRPr/>
          </a:p>
        </p:txBody>
      </p:sp>
      <p:pic>
        <p:nvPicPr>
          <p:cNvPr descr="cocos2dx_landscape_small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2008, Ricardo Quesada in Argentina created Cocos2d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Shortly after, Cocos2d ported to Objective-C with the opening of Apple App Store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2010, Zhe Wang in China forked Cocos2d and created Cocos2d-x which adopted Objective-C aspects such as Automatic Reference Counting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2013, Ricardo Quesada joined Cocos2d-x team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</a:t>
            </a:r>
            <a:r>
              <a:rPr lang="en"/>
              <a:t>Cocos2d-x </a:t>
            </a:r>
            <a:r>
              <a:rPr lang="en"/>
              <a:t>version 3.16 has been released</a:t>
            </a:r>
            <a:endParaRPr/>
          </a:p>
        </p:txBody>
      </p:sp>
      <p:pic>
        <p:nvPicPr>
          <p:cNvPr descr="cocos2dx_landscape_small.pn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50" y="120119"/>
            <a:ext cx="2910050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